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52" r:id="rId2"/>
    <p:sldId id="655" r:id="rId3"/>
    <p:sldId id="662" r:id="rId4"/>
    <p:sldId id="719" r:id="rId5"/>
    <p:sldId id="311" r:id="rId6"/>
    <p:sldId id="278" r:id="rId7"/>
    <p:sldId id="656" r:id="rId8"/>
    <p:sldId id="653" r:id="rId9"/>
    <p:sldId id="657" r:id="rId10"/>
    <p:sldId id="721" r:id="rId11"/>
    <p:sldId id="723" r:id="rId12"/>
    <p:sldId id="663" r:id="rId13"/>
    <p:sldId id="724" r:id="rId14"/>
    <p:sldId id="722" r:id="rId15"/>
    <p:sldId id="664" r:id="rId16"/>
    <p:sldId id="725" r:id="rId17"/>
    <p:sldId id="659" r:id="rId18"/>
    <p:sldId id="720" r:id="rId19"/>
    <p:sldId id="726" r:id="rId20"/>
    <p:sldId id="6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72197" autoAdjust="0"/>
  </p:normalViewPr>
  <p:slideViewPr>
    <p:cSldViewPr snapToGrid="0">
      <p:cViewPr varScale="1">
        <p:scale>
          <a:sx n="40" d="100"/>
          <a:sy n="40" d="100"/>
        </p:scale>
        <p:origin x="10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sh126998\Dropbox\DREAMS_Zimbabwe\Papers\Baseline_paper\Cross_tab_ageFS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HIV prevalence by age – cumulative incidence 18-24 = 37%</a:t>
            </a:r>
          </a:p>
        </c:rich>
      </c:tx>
      <c:layout>
        <c:manualLayout>
          <c:xMode val="edge"/>
          <c:yMode val="edge"/>
          <c:x val="0.162750398671342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45654435307316"/>
          <c:y val="0.20538635838941094"/>
          <c:w val="0.50739218931715169"/>
          <c:h val="0.62732306692546447"/>
        </c:manualLayout>
      </c:layout>
      <c:lineChart>
        <c:grouping val="standard"/>
        <c:varyColors val="0"/>
        <c:ser>
          <c:idx val="1"/>
          <c:order val="0"/>
          <c:tx>
            <c:strRef>
              <c:f>Sheet2!$A$2</c:f>
              <c:strCache>
                <c:ptCount val="1"/>
                <c:pt idx="0">
                  <c:v>Does not identify as FSW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Sheet2!$B$1:$H$1</c:f>
              <c:numCache>
                <c:formatCode>General</c:formatCode>
                <c:ptCount val="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</c:numCache>
            </c:numRef>
          </c:cat>
          <c:val>
            <c:numRef>
              <c:f>Sheet2!$B$2:$H$2</c:f>
              <c:numCache>
                <c:formatCode>0%</c:formatCode>
                <c:ptCount val="7"/>
                <c:pt idx="0">
                  <c:v>4.6199999999999998E-2</c:v>
                </c:pt>
                <c:pt idx="1">
                  <c:v>0.12280000000000001</c:v>
                </c:pt>
                <c:pt idx="2">
                  <c:v>0.1246</c:v>
                </c:pt>
                <c:pt idx="3">
                  <c:v>0.23130000000000001</c:v>
                </c:pt>
                <c:pt idx="4">
                  <c:v>0.2487</c:v>
                </c:pt>
                <c:pt idx="5">
                  <c:v>0.2107</c:v>
                </c:pt>
                <c:pt idx="6">
                  <c:v>0.47120000000000001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DA-458B-8417-59A2F2E5ECF6}"/>
            </c:ext>
          </c:extLst>
        </c:ser>
        <c:ser>
          <c:idx val="2"/>
          <c:order val="1"/>
          <c:tx>
            <c:strRef>
              <c:f>Sheet2!$A$3</c:f>
              <c:strCache>
                <c:ptCount val="1"/>
                <c:pt idx="0">
                  <c:v>Identifies as FSW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Sheet2!$B$1:$H$1</c:f>
              <c:numCache>
                <c:formatCode>General</c:formatCode>
                <c:ptCount val="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</c:numCache>
            </c:numRef>
          </c:cat>
          <c:val>
            <c:numRef>
              <c:f>Sheet2!$B$3:$H$3</c:f>
              <c:numCache>
                <c:formatCode>0%</c:formatCode>
                <c:ptCount val="7"/>
                <c:pt idx="0">
                  <c:v>0.15429999999999999</c:v>
                </c:pt>
                <c:pt idx="1">
                  <c:v>0.12859999999999999</c:v>
                </c:pt>
                <c:pt idx="2">
                  <c:v>0.22950000000000001</c:v>
                </c:pt>
                <c:pt idx="3">
                  <c:v>0.21049999999999999</c:v>
                </c:pt>
                <c:pt idx="4">
                  <c:v>0.28889999999999999</c:v>
                </c:pt>
                <c:pt idx="5">
                  <c:v>0.34889999999999999</c:v>
                </c:pt>
                <c:pt idx="6">
                  <c:v>0.52480000000000004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DA-458B-8417-59A2F2E5EC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070064"/>
        <c:axId val="126070456"/>
      </c:lineChart>
      <c:catAx>
        <c:axId val="126070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90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rgbClr val="00090C"/>
                    </a:solidFill>
                  </a:rPr>
                  <a:t>Age (yrs)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090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90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70456"/>
        <c:crosses val="autoZero"/>
        <c:auto val="1"/>
        <c:lblAlgn val="ctr"/>
        <c:lblOffset val="100"/>
        <c:noMultiLvlLbl val="0"/>
      </c:catAx>
      <c:valAx>
        <c:axId val="126070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90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rgbClr val="00090C"/>
                    </a:solidFill>
                  </a:rPr>
                  <a:t>HIV positive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90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90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7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19712710307697"/>
          <c:y val="0.28547067006382504"/>
          <c:w val="0.3296448957557726"/>
          <c:h val="0.23910215073438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C7B1-3BD6-4132-BD06-7171FB2716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0B58-7BDA-430F-A5F2-02820A24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1C008F8E-2485-4A21-9D39-F414115617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706EA63A-729E-40FC-9B67-8927547DD7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BE6805D0-970E-4F6F-A58C-96ED60FB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hangingPunct="1"/>
            <a:fld id="{3A73F09A-39CB-4E49-8C8A-21CAE9E798A2}" type="slidenum">
              <a:rPr lang="en-GB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hangingPunct="1"/>
              <a:t>1</a:t>
            </a:fld>
            <a:endParaRPr lang="en-GB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1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decline in infections was mainly in older people: infections fell almost by half (down 46%) in people over 35, but only fell by 22% in people aged 25-34 and 9.5% in people aged 18-24. Infections fell by 49% in people born in Australia but only by 21% in people born in Asia and actually increased, by 25%, in people from areas other than Australia, high-income countries, and Asia. Numerically this was only an increase from 17 to 21 infections, but it was statistically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0B58-7BDA-430F-A5F2-02820A24DA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7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F0DB1-EDCA-41A0-891E-97892BF35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8E7326-0C7A-4FF0-B5E6-707BE2DB3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044D1F-1D5C-495D-B200-C23D326B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C1D4A9-789D-425B-8B45-EBE8B220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DC43E9-115E-408A-98C1-09F07C4B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D092A9-590E-45EA-B203-85F55E01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C18915-55A8-4028-9FBB-59DF4EBC6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229515-65F0-4B9F-A3F3-B8B1EEE6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F070F6-145C-4B88-BDAF-727C3FD8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4E972-7F67-4DDC-A102-F5DD197A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FA53D37-5EB5-4E92-89E9-3540CBD37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2E9EA3-60CC-44A7-B8EA-C8534DBEE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996E8-4D22-49DE-A14F-9313FB23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DAA8C6-D0EE-47D0-AD34-9B4D68E6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C08089-C1D0-4830-AE2E-04DE08E9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9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85349-5E3F-4076-B3ED-225B9E30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2F2DF-6498-4740-9E61-0DAC7992B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FE4212-47E0-4D27-B83B-4B06D17A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4D53AA-EE90-462A-AC45-08F78E83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A08B82-F851-4F41-8674-76CDF11B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CC3FF-2FFB-4606-BEE1-DE9B8240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D030CE-7C00-4876-BD1B-1DEA2C15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8E99F-53D1-41E3-905C-02BBF1E6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DEDC4-D501-46AB-BF01-AAE3E4C2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0C04C-1224-416B-8FF8-ADEBB132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58F42-CB34-4BFB-AC5A-065D0189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055DCF-AC55-4361-8C16-D88CE32F5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6252D6-6D95-4780-92E6-E9DD57AE8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05A215-4D95-4C0F-86AB-2655005D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506F0F-D6C1-4324-B4C9-61A4BA70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9732A2-3DE7-4630-8F9A-D68CC991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1FA12D-4989-45D8-87B2-3961E135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1022B0-21DB-4EA5-A4A0-10B5CFDB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9B4930-7259-4273-AF05-94445B6F7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ED328B4-3C6B-47F1-B911-1069E1413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402165-0830-40F8-828F-467FF328A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1D95F07-0A2C-46BD-A62E-3A6F09C8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546B62-0851-429F-9A26-DFBA14C2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0E59887-E7B8-486C-9E38-60462E22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C46B08-9D35-44CD-B55A-1238AD32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1261AD-076D-41D2-BF90-71D0B0D8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D7923CC-F23D-4A3F-BD8D-53132ED4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184FC1-B3CD-4743-B740-F1436FAB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048D659-F732-4143-92CF-53DEF975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D4F722-9DD3-42F6-9B96-4014CB3C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B59C00-7F49-45EC-9256-8464AB07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2DD85-B71C-4FC7-9C7D-3CEC47CA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E4D957-82C7-4B5E-AB42-BA619F5C6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537BBC-93D0-4659-A7E3-078CBB0DF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1630CA-20B7-4EAD-B986-E32F967B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F5CF26-8851-4F23-A155-0E8F4ECD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72961C-A195-4AD1-8C20-41BF3CBF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521860-CDD1-4079-985C-435C0318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26777C-5166-4687-96A7-4ABB610FF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CF575B-E2C6-430F-841B-56D049CF4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D15113-4564-466A-AAEA-14AD4201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1A7BD6-7007-43B1-87D3-796B7719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D073E6-4F2C-45D6-B237-784D4129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FA76FE1-8B1D-44F4-A78D-449170D2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949CAB-EA3E-43B5-A305-C55CADE7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C7DADB-0172-4FF2-8414-6C702E68C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E925-4983-489F-BFF8-D6AA3DBFA2ED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FA1780-A401-4894-BE7B-41B9B4D5D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1D2ED2-E9A9-4355-B0EE-ED1DAE967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7359D-C267-45F7-B794-367FA2C5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Image result for logo LSTM">
            <a:extLst>
              <a:ext uri="{FF2B5EF4-FFF2-40B4-BE49-F238E27FC236}">
                <a16:creationId xmlns="" xmlns:a16="http://schemas.microsoft.com/office/drawing/2014/main" id="{077D5A5F-A012-4D22-886A-AC869647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2" y="5032604"/>
            <a:ext cx="22193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="" xmlns:a16="http://schemas.microsoft.com/office/drawing/2014/main" id="{9C75A906-E4B3-40E6-87FD-F9A6895E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193" y="1622426"/>
            <a:ext cx="9691137" cy="2651125"/>
          </a:xfrm>
        </p:spPr>
        <p:txBody>
          <a:bodyPr>
            <a:normAutofit/>
          </a:bodyPr>
          <a:lstStyle/>
          <a:p>
            <a:r>
              <a:rPr lang="en-ZA" sz="4400" b="1" dirty="0"/>
              <a:t>Prioritizing populations and positioning </a:t>
            </a:r>
            <a:r>
              <a:rPr lang="en-ZA" sz="4400" b="1" dirty="0" err="1"/>
              <a:t>PrEP</a:t>
            </a:r>
            <a:r>
              <a:rPr lang="en-ZA" sz="4400" b="1" dirty="0"/>
              <a:t> – How has it been working? </a:t>
            </a:r>
            <a:br>
              <a:rPr lang="en-ZA" sz="4400" b="1" dirty="0"/>
            </a:br>
            <a:r>
              <a:rPr lang="en-ZA" sz="4400" b="1" dirty="0"/>
              <a:t>Key populations</a:t>
            </a:r>
            <a:r>
              <a:rPr lang="en-GB" altLang="en-US" sz="3600" dirty="0">
                <a:solidFill>
                  <a:srgbClr val="00090C"/>
                </a:solidFill>
              </a:rPr>
              <a:t/>
            </a:r>
            <a:br>
              <a:rPr lang="en-GB" altLang="en-US" sz="3600" dirty="0">
                <a:solidFill>
                  <a:srgbClr val="00090C"/>
                </a:solidFill>
              </a:rPr>
            </a:br>
            <a:endParaRPr lang="en-GB" altLang="en-US" sz="2700" dirty="0">
              <a:solidFill>
                <a:srgbClr val="00090C"/>
              </a:solidFill>
            </a:endParaRPr>
          </a:p>
        </p:txBody>
      </p:sp>
      <p:pic>
        <p:nvPicPr>
          <p:cNvPr id="4100" name="Picture 3" descr="CeSHHAR10_Final.png">
            <a:extLst>
              <a:ext uri="{FF2B5EF4-FFF2-40B4-BE49-F238E27FC236}">
                <a16:creationId xmlns="" xmlns:a16="http://schemas.microsoft.com/office/drawing/2014/main" id="{8DF0070C-1972-481A-8D0C-F680E3478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5660521"/>
            <a:ext cx="1928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1" name="Straight Connector 16">
            <a:extLst>
              <a:ext uri="{FF2B5EF4-FFF2-40B4-BE49-F238E27FC236}">
                <a16:creationId xmlns="" xmlns:a16="http://schemas.microsoft.com/office/drawing/2014/main" id="{496B3C6B-34EA-4867-BD3D-36240FC16A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5702301"/>
            <a:ext cx="0" cy="976313"/>
          </a:xfrm>
          <a:prstGeom prst="straightConnector1">
            <a:avLst/>
          </a:prstGeom>
          <a:noFill/>
          <a:ln w="3810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EC2BA5D-0F21-4475-8C90-624FBD72124B}"/>
              </a:ext>
            </a:extLst>
          </p:cNvPr>
          <p:cNvSpPr/>
          <p:nvPr/>
        </p:nvSpPr>
        <p:spPr>
          <a:xfrm>
            <a:off x="4756151" y="5272089"/>
            <a:ext cx="836613" cy="157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11" name="Subtitle 2">
            <a:extLst>
              <a:ext uri="{FF2B5EF4-FFF2-40B4-BE49-F238E27FC236}">
                <a16:creationId xmlns="" xmlns:a16="http://schemas.microsoft.com/office/drawing/2014/main" id="{42FA8B84-0011-49D5-AFBD-D5579FCEF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511" y="4181932"/>
            <a:ext cx="8064500" cy="22145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Frances M Cowan</a:t>
            </a:r>
          </a:p>
          <a:p>
            <a:pPr>
              <a:spcBef>
                <a:spcPct val="0"/>
              </a:spcBef>
              <a:defRPr/>
            </a:pPr>
            <a:r>
              <a:rPr lang="en-ZA" dirty="0" err="1">
                <a:solidFill>
                  <a:schemeClr val="bg2">
                    <a:lumMod val="50000"/>
                  </a:schemeClr>
                </a:solidFill>
              </a:rPr>
              <a:t>PrEP</a:t>
            </a:r>
            <a:r>
              <a:rPr lang="en-ZA" dirty="0">
                <a:solidFill>
                  <a:schemeClr val="bg2">
                    <a:lumMod val="50000"/>
                  </a:schemeClr>
                </a:solidFill>
              </a:rPr>
              <a:t> in Practice Symposium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International AIDS Society</a:t>
            </a:r>
          </a:p>
          <a:p>
            <a:pPr>
              <a:spcBef>
                <a:spcPct val="0"/>
              </a:spcBef>
              <a:defRPr/>
            </a:pPr>
            <a:endParaRPr lang="en-GB" alt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28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July 2018</a:t>
            </a:r>
            <a:r>
              <a:rPr lang="en-US" dirty="0"/>
              <a:t>	</a:t>
            </a:r>
          </a:p>
          <a:p>
            <a:pPr>
              <a:defRPr/>
            </a:pPr>
            <a:r>
              <a:rPr lang="en-US" dirty="0"/>
              <a:t>	</a:t>
            </a:r>
          </a:p>
          <a:p>
            <a:pPr>
              <a:spcBef>
                <a:spcPct val="0"/>
              </a:spcBef>
              <a:defRPr/>
            </a:pPr>
            <a:endParaRPr lang="en-GB" altLang="en-US" dirty="0">
              <a:solidFill>
                <a:srgbClr val="A6A6A6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105" name="Straight Connector 10">
            <a:extLst>
              <a:ext uri="{FF2B5EF4-FFF2-40B4-BE49-F238E27FC236}">
                <a16:creationId xmlns="" xmlns:a16="http://schemas.microsoft.com/office/drawing/2014/main" id="{03465208-2F70-4C8D-80CD-A919FC54EB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21050" y="6678614"/>
            <a:ext cx="1784350" cy="9525"/>
          </a:xfrm>
          <a:prstGeom prst="straightConnector1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="" xmlns:a16="http://schemas.microsoft.com/office/drawing/2014/main" id="{D0515625-5908-4AE4-A404-8662D511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64"/>
            <a:ext cx="12192000" cy="6000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AB4CD0-4975-4DB6-A94F-358870BF95D2}"/>
              </a:ext>
            </a:extLst>
          </p:cNvPr>
          <p:cNvSpPr txBox="1"/>
          <p:nvPr/>
        </p:nvSpPr>
        <p:spPr>
          <a:xfrm>
            <a:off x="4157220" y="6290704"/>
            <a:ext cx="79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https://prezi.com/vauupptbmy07/the-introduction-of-oral-prep-in-south-africa/</a:t>
            </a:r>
          </a:p>
        </p:txBody>
      </p:sp>
    </p:spTree>
    <p:extLst>
      <p:ext uri="{BB962C8B-B14F-4D97-AF65-F5344CB8AC3E}">
        <p14:creationId xmlns:p14="http://schemas.microsoft.com/office/powerpoint/2010/main" val="222757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21A19-EDA9-4AF3-B8CD-C45F4CD0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TAPS demonstration study 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3FC6E3-225C-4B1D-BDEF-9A72F2FEC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110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B8CC76-08AA-46C4-A63B-28CEF81163F7}"/>
              </a:ext>
            </a:extLst>
          </p:cNvPr>
          <p:cNvSpPr txBox="1"/>
          <p:nvPr/>
        </p:nvSpPr>
        <p:spPr>
          <a:xfrm>
            <a:off x="5207524" y="6033155"/>
            <a:ext cx="614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Eakle et al  </a:t>
            </a:r>
            <a:r>
              <a:rPr lang="en-US" dirty="0" err="1"/>
              <a:t>PLoS</a:t>
            </a:r>
            <a:r>
              <a:rPr lang="en-US" dirty="0"/>
              <a:t> Med 14(11): e1002444</a:t>
            </a:r>
          </a:p>
        </p:txBody>
      </p:sp>
    </p:spTree>
    <p:extLst>
      <p:ext uri="{BB962C8B-B14F-4D97-AF65-F5344CB8AC3E}">
        <p14:creationId xmlns:p14="http://schemas.microsoft.com/office/powerpoint/2010/main" val="418548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133F79-9C95-4DF8-9258-7FD1271A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9C40B-FA41-44BD-BC8C-45C8209C6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6240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Female sex workers </a:t>
            </a:r>
            <a:r>
              <a:rPr lang="en-US" b="1" dirty="0"/>
              <a:t>June 2016</a:t>
            </a:r>
          </a:p>
          <a:p>
            <a:r>
              <a:rPr lang="en-US" dirty="0"/>
              <a:t>Implementation guidelines developed</a:t>
            </a:r>
          </a:p>
          <a:p>
            <a:r>
              <a:rPr lang="en-US" dirty="0"/>
              <a:t>Clinics had to be ‘certified’ as </a:t>
            </a:r>
            <a:r>
              <a:rPr lang="en-US" dirty="0" err="1"/>
              <a:t>PrEP</a:t>
            </a:r>
            <a:r>
              <a:rPr lang="en-US" dirty="0"/>
              <a:t> ready, peer educator training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Variable uptake by site</a:t>
            </a:r>
          </a:p>
          <a:p>
            <a:r>
              <a:rPr lang="en-US" dirty="0"/>
              <a:t>Potential concerns that restricting to SW might </a:t>
            </a:r>
            <a:r>
              <a:rPr lang="en-US" dirty="0" err="1"/>
              <a:t>stigmatise</a:t>
            </a:r>
            <a:r>
              <a:rPr lang="en-US" dirty="0"/>
              <a:t> </a:t>
            </a:r>
            <a:r>
              <a:rPr lang="en-US" dirty="0" err="1"/>
              <a:t>PrEP</a:t>
            </a:r>
            <a:endParaRPr lang="en-US" dirty="0"/>
          </a:p>
          <a:p>
            <a:pPr lvl="1"/>
            <a:r>
              <a:rPr lang="en-US" dirty="0"/>
              <a:t>IEC/ mass media aimed at all</a:t>
            </a:r>
          </a:p>
          <a:p>
            <a:pPr lvl="1"/>
            <a:r>
              <a:rPr lang="en-US" dirty="0"/>
              <a:t>Sex positive</a:t>
            </a:r>
          </a:p>
          <a:p>
            <a:r>
              <a:rPr lang="en-US" dirty="0"/>
              <a:t>MSM </a:t>
            </a:r>
            <a:r>
              <a:rPr lang="en-US" b="1" dirty="0"/>
              <a:t>April 2017 </a:t>
            </a:r>
          </a:p>
          <a:p>
            <a:r>
              <a:rPr lang="en-US" dirty="0"/>
              <a:t>Tertiary education clinics </a:t>
            </a:r>
            <a:r>
              <a:rPr lang="en-US" b="1" dirty="0"/>
              <a:t>Nov 2017</a:t>
            </a:r>
          </a:p>
          <a:p>
            <a:r>
              <a:rPr lang="en-US" dirty="0"/>
              <a:t>25,000 – 30,000 to date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72C80B-B027-418B-ACC8-CF147A80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466" y="551016"/>
            <a:ext cx="4411134" cy="56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EFFBD8-EBC1-4787-B467-A19A7FF9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1" y="0"/>
            <a:ext cx="11549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6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795825B-AB9A-4E22-A731-66E1C32C8989}"/>
              </a:ext>
            </a:extLst>
          </p:cNvPr>
          <p:cNvSpPr/>
          <p:nvPr/>
        </p:nvSpPr>
        <p:spPr>
          <a:xfrm>
            <a:off x="5440219" y="6310853"/>
            <a:ext cx="7342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https://prezi.com/zhwobpcjncrx/prep-timeline-template-kenya/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872B8417-8763-4BCC-993B-599E3F348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60"/>
            <a:ext cx="12192000" cy="57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7D598-3F9C-491D-B3DB-2F14F6DE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8A6B15-73E6-4A73-963A-429B4AE88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5085" cy="4351338"/>
          </a:xfrm>
        </p:spPr>
        <p:txBody>
          <a:bodyPr>
            <a:normAutofit/>
          </a:bodyPr>
          <a:lstStyle/>
          <a:p>
            <a:r>
              <a:rPr lang="en-US" dirty="0" err="1"/>
              <a:t>PrEP</a:t>
            </a:r>
            <a:r>
              <a:rPr lang="en-US" dirty="0"/>
              <a:t> is offered to sexually active HIV-negative individuals who are at significant risk of acquiring HIV infection. </a:t>
            </a:r>
          </a:p>
          <a:p>
            <a:pPr lvl="1"/>
            <a:r>
              <a:rPr lang="en-US" dirty="0"/>
              <a:t>Potential that those at highest risk are missed</a:t>
            </a:r>
          </a:p>
          <a:p>
            <a:r>
              <a:rPr lang="en-US" dirty="0"/>
              <a:t>≈ 25,000 </a:t>
            </a:r>
            <a:r>
              <a:rPr lang="en-US" dirty="0" err="1"/>
              <a:t>PrEP</a:t>
            </a:r>
            <a:r>
              <a:rPr lang="en-US" dirty="0"/>
              <a:t> users to date</a:t>
            </a:r>
          </a:p>
          <a:p>
            <a:r>
              <a:rPr lang="en-US" dirty="0"/>
              <a:t>&lt;5,000 Jan-Jun 2018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8E7CDA-994F-4A1B-BF37-21507AC68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44" y="365125"/>
            <a:ext cx="3002256" cy="3991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D4C536-F8D7-4B6E-A9DF-13D4CFD3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812" y="3557976"/>
            <a:ext cx="2138681" cy="29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0D32-D046-461F-8497-08EF0E92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Zimbabwe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6DE6C9-6015-4857-A365-1D2B7A7B7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project sex workers 2014-2016</a:t>
            </a:r>
          </a:p>
          <a:p>
            <a:r>
              <a:rPr lang="en-US" dirty="0" err="1"/>
              <a:t>MoHCC</a:t>
            </a:r>
            <a:r>
              <a:rPr lang="en-US" dirty="0"/>
              <a:t> launched </a:t>
            </a:r>
            <a:r>
              <a:rPr lang="en-US" dirty="0" err="1"/>
              <a:t>PrEP</a:t>
            </a:r>
            <a:r>
              <a:rPr lang="en-US" dirty="0"/>
              <a:t> guidance within revised ART guidelines in June 2016</a:t>
            </a:r>
          </a:p>
          <a:p>
            <a:r>
              <a:rPr lang="en-US" dirty="0"/>
              <a:t>Implementation through PSI and selected </a:t>
            </a:r>
            <a:r>
              <a:rPr lang="en-US" dirty="0" err="1"/>
              <a:t>MoHCC</a:t>
            </a:r>
            <a:r>
              <a:rPr lang="en-US" dirty="0"/>
              <a:t> sites early 2017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PrEP</a:t>
            </a:r>
            <a:r>
              <a:rPr lang="en-US" dirty="0"/>
              <a:t> Implementation Strategy for Zimbabwe launched June 2018</a:t>
            </a:r>
          </a:p>
          <a:p>
            <a:endParaRPr lang="en-US" dirty="0"/>
          </a:p>
          <a:p>
            <a:r>
              <a:rPr lang="en-US" dirty="0"/>
              <a:t>Funding for </a:t>
            </a:r>
            <a:r>
              <a:rPr lang="en-US" dirty="0" err="1"/>
              <a:t>PrEP</a:t>
            </a:r>
            <a:r>
              <a:rPr lang="en-US" dirty="0"/>
              <a:t> included in GFATM and COPs with aim increase scale up over 2018-2020.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1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B25DE-F7DE-4A80-BEC7-9C45C41E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 Zimbabwe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4BCDF9-DE56-4B62-913E-3CF97402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0" y="2149475"/>
            <a:ext cx="10454390" cy="3308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Within SAPPH-</a:t>
            </a:r>
            <a:r>
              <a:rPr lang="en-US" dirty="0" err="1"/>
              <a:t>IRe</a:t>
            </a:r>
            <a:r>
              <a:rPr lang="en-US" dirty="0"/>
              <a:t> trial</a:t>
            </a:r>
          </a:p>
          <a:p>
            <a:r>
              <a:rPr lang="en-US" dirty="0"/>
              <a:t>Uptake cautious</a:t>
            </a:r>
          </a:p>
          <a:p>
            <a:r>
              <a:rPr lang="en-US" dirty="0"/>
              <a:t>Early adopters were most likely to be retained</a:t>
            </a:r>
          </a:p>
          <a:p>
            <a:r>
              <a:rPr lang="en-US" dirty="0"/>
              <a:t>Qualitative data suggest ‘most assertive’ most likely to adopt</a:t>
            </a:r>
          </a:p>
          <a:p>
            <a:endParaRPr lang="en-US" dirty="0"/>
          </a:p>
          <a:p>
            <a:r>
              <a:rPr lang="en-US" dirty="0"/>
              <a:t>Reasons for non-adoption</a:t>
            </a:r>
          </a:p>
          <a:p>
            <a:pPr lvl="1"/>
            <a:r>
              <a:rPr lang="en-US" dirty="0"/>
              <a:t>Paranoia – why is it just offered to us</a:t>
            </a:r>
          </a:p>
          <a:p>
            <a:pPr lvl="1"/>
            <a:r>
              <a:rPr lang="en-US" dirty="0"/>
              <a:t>Inevitability of infection (lack of control about life and life events)</a:t>
            </a:r>
          </a:p>
          <a:p>
            <a:pPr lvl="1"/>
            <a:r>
              <a:rPr lang="en-US" dirty="0"/>
              <a:t>Fear of status disclosure (including false disclosure HIV positive)</a:t>
            </a:r>
          </a:p>
          <a:p>
            <a:pPr lvl="1"/>
            <a:r>
              <a:rPr lang="en-US" dirty="0"/>
              <a:t>Fear of side effects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ADD484-C86C-4EE8-BF30-1BD68A94B7AB}"/>
              </a:ext>
            </a:extLst>
          </p:cNvPr>
          <p:cNvSpPr txBox="1"/>
          <p:nvPr/>
        </p:nvSpPr>
        <p:spPr>
          <a:xfrm>
            <a:off x="7615003" y="2016177"/>
            <a:ext cx="3738797" cy="389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8596E69C-40D1-4472-A0FF-5CB4A971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1" y="53156"/>
            <a:ext cx="5135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4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EB69CB-A6D3-4F9D-A622-16586E49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up in Zimbabwe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24266F-D386-4934-BA91-79F63902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4906818" cy="4595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Five major cities through PSI</a:t>
            </a:r>
          </a:p>
          <a:p>
            <a:r>
              <a:rPr lang="en-US" dirty="0"/>
              <a:t>Two districts </a:t>
            </a:r>
            <a:r>
              <a:rPr lang="en-US" dirty="0" err="1"/>
              <a:t>MoHCC</a:t>
            </a:r>
            <a:r>
              <a:rPr lang="en-US" dirty="0"/>
              <a:t> sites </a:t>
            </a:r>
          </a:p>
          <a:p>
            <a:r>
              <a:rPr lang="en-US" dirty="0"/>
              <a:t>&gt;5000 people initiated to date</a:t>
            </a:r>
          </a:p>
          <a:p>
            <a:pPr lvl="1"/>
            <a:r>
              <a:rPr lang="en-US" dirty="0"/>
              <a:t>2017 - 2478</a:t>
            </a:r>
          </a:p>
          <a:p>
            <a:pPr lvl="2"/>
            <a:r>
              <a:rPr lang="en-US" dirty="0"/>
              <a:t>&gt; 50% FSW</a:t>
            </a:r>
          </a:p>
          <a:p>
            <a:pPr lvl="2"/>
            <a:r>
              <a:rPr lang="en-US" dirty="0"/>
              <a:t>20% </a:t>
            </a:r>
            <a:r>
              <a:rPr lang="en-US" dirty="0" err="1"/>
              <a:t>serodiscordant</a:t>
            </a:r>
            <a:r>
              <a:rPr lang="en-US" dirty="0"/>
              <a:t> couples</a:t>
            </a:r>
          </a:p>
          <a:p>
            <a:pPr lvl="2"/>
            <a:r>
              <a:rPr lang="en-US" dirty="0"/>
              <a:t>2% MSM</a:t>
            </a:r>
          </a:p>
          <a:p>
            <a:pPr lvl="2"/>
            <a:r>
              <a:rPr lang="en-US" dirty="0"/>
              <a:t>1% TGW</a:t>
            </a:r>
          </a:p>
          <a:p>
            <a:pPr lvl="1"/>
            <a:r>
              <a:rPr lang="en-US" dirty="0"/>
              <a:t>2018 – 2350</a:t>
            </a:r>
          </a:p>
          <a:p>
            <a:pPr lvl="2"/>
            <a:r>
              <a:rPr lang="en-US" dirty="0"/>
              <a:t>&gt;50% FSW</a:t>
            </a:r>
          </a:p>
          <a:p>
            <a:pPr lvl="2"/>
            <a:r>
              <a:rPr lang="en-US" dirty="0"/>
              <a:t>12%  </a:t>
            </a:r>
            <a:r>
              <a:rPr lang="en-US" dirty="0" err="1"/>
              <a:t>serodiscordant</a:t>
            </a:r>
            <a:r>
              <a:rPr lang="en-US" dirty="0"/>
              <a:t> couples</a:t>
            </a:r>
          </a:p>
          <a:p>
            <a:pPr lvl="2"/>
            <a:r>
              <a:rPr lang="en-US" dirty="0"/>
              <a:t>20% MSM</a:t>
            </a:r>
          </a:p>
          <a:p>
            <a:pPr lvl="2"/>
            <a:r>
              <a:rPr lang="en-US" dirty="0"/>
              <a:t>4% YWSS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A39374-D267-4FCF-884C-1B77FC85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59" y="1562100"/>
            <a:ext cx="495915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9092F1-852D-46DF-9098-53B79811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899B58-94C5-4311-A1FC-24464731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HCW workers important gate keepers</a:t>
            </a:r>
          </a:p>
          <a:p>
            <a:pPr lvl="1"/>
            <a:r>
              <a:rPr lang="en-US" dirty="0"/>
              <a:t> training and sensitization critical</a:t>
            </a:r>
          </a:p>
          <a:p>
            <a:endParaRPr lang="en-US" dirty="0"/>
          </a:p>
          <a:p>
            <a:r>
              <a:rPr lang="en-US" dirty="0"/>
              <a:t>More information for communities </a:t>
            </a:r>
          </a:p>
          <a:p>
            <a:endParaRPr lang="en-US" dirty="0"/>
          </a:p>
          <a:p>
            <a:r>
              <a:rPr lang="en-US" dirty="0"/>
              <a:t>How do we best tailor adherence support for to individual and community needs?</a:t>
            </a:r>
          </a:p>
          <a:p>
            <a:pPr lvl="1"/>
            <a:r>
              <a:rPr lang="en-US" dirty="0"/>
              <a:t>Can support be status neutral?</a:t>
            </a:r>
          </a:p>
          <a:p>
            <a:pPr lvl="1"/>
            <a:r>
              <a:rPr lang="en-US" dirty="0"/>
              <a:t>Group/individual?</a:t>
            </a:r>
          </a:p>
          <a:p>
            <a:pPr lvl="1"/>
            <a:r>
              <a:rPr lang="en-US" dirty="0" err="1"/>
              <a:t>Behavioural</a:t>
            </a:r>
            <a:r>
              <a:rPr lang="en-US" dirty="0"/>
              <a:t> economics approach?</a:t>
            </a:r>
          </a:p>
          <a:p>
            <a:pPr lvl="1"/>
            <a:r>
              <a:rPr lang="en-US" dirty="0"/>
              <a:t>Community?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55BFE4-D1FA-4EE1-B329-C91DE5801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75" y="171309"/>
            <a:ext cx="4870450" cy="65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8A9ADC-A52E-4BA3-B0A6-2A1557AA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05164"/>
            <a:ext cx="3529657" cy="486063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Key populations bear brunt of HIV epidemic</a:t>
            </a:r>
          </a:p>
          <a:p>
            <a:endParaRPr lang="en-US" sz="3200" dirty="0"/>
          </a:p>
          <a:p>
            <a:r>
              <a:rPr lang="en-US" sz="3200" dirty="0"/>
              <a:t>In many settings less well engaged in testing, prevention and care</a:t>
            </a:r>
          </a:p>
          <a:p>
            <a:endParaRPr lang="en-US" sz="3200" dirty="0"/>
          </a:p>
          <a:p>
            <a:r>
              <a:rPr lang="en-US" sz="3200" dirty="0"/>
              <a:t>Results in high mortality and morbidity among KPs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770135-6A37-422B-BB5D-E8124675B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157" y="0"/>
            <a:ext cx="910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5576FE-771E-4774-B305-C1A1B1BA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6D40A3-DF0F-469B-BCBF-130DDD401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Eduard Sanders 				Nelly Mugo</a:t>
            </a:r>
          </a:p>
          <a:p>
            <a:r>
              <a:rPr lang="en-US" dirty="0"/>
              <a:t>Naomi Hill				</a:t>
            </a:r>
            <a:r>
              <a:rPr lang="en-US"/>
              <a:t>	</a:t>
            </a:r>
            <a:r>
              <a:rPr lang="en-US" smtClean="0"/>
              <a:t>Robyn </a:t>
            </a:r>
            <a:r>
              <a:rPr lang="en-US" dirty="0"/>
              <a:t>Eakle</a:t>
            </a:r>
          </a:p>
          <a:p>
            <a:r>
              <a:rPr lang="en-US" dirty="0"/>
              <a:t>Sinead Delany </a:t>
            </a:r>
            <a:r>
              <a:rPr lang="en-US" dirty="0" err="1"/>
              <a:t>Moretlwe</a:t>
            </a:r>
            <a:endParaRPr lang="en-US" dirty="0"/>
          </a:p>
          <a:p>
            <a:r>
              <a:rPr lang="en-US" dirty="0"/>
              <a:t>Emily Gwavava</a:t>
            </a:r>
          </a:p>
          <a:p>
            <a:r>
              <a:rPr lang="en-US" dirty="0"/>
              <a:t>Getrude Ncube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ED82D-DE54-4ED4-BADF-628D748C213D}"/>
              </a:ext>
            </a:extLst>
          </p:cNvPr>
          <p:cNvGrpSpPr/>
          <p:nvPr/>
        </p:nvGrpSpPr>
        <p:grpSpPr>
          <a:xfrm>
            <a:off x="631596" y="4119513"/>
            <a:ext cx="11010507" cy="2606855"/>
            <a:chOff x="1551375" y="5069405"/>
            <a:chExt cx="5995219" cy="164594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3BAE43C-C0C8-4744-A108-13C462E9F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343" y="5069405"/>
              <a:ext cx="2224251" cy="1645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7639521-0534-4779-BCDC-36F6BFE7D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304" y="5364347"/>
              <a:ext cx="2179039" cy="135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BC30589-16A8-46AA-9862-A30179555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375" y="5672966"/>
              <a:ext cx="1591929" cy="10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29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B8D38C6-6410-4817-A97C-332E2ED52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4080" y="330200"/>
            <a:ext cx="5183188" cy="728939"/>
          </a:xfrm>
        </p:spPr>
        <p:txBody>
          <a:bodyPr>
            <a:normAutofit/>
          </a:bodyPr>
          <a:lstStyle/>
          <a:p>
            <a:r>
              <a:rPr lang="en-US" sz="4100" dirty="0"/>
              <a:t>FSW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6F3ABE5-E43C-4281-8B5F-B3F3342FA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889" y="974297"/>
            <a:ext cx="5606885" cy="5407453"/>
          </a:xfrm>
        </p:spPr>
        <p:txBody>
          <a:bodyPr>
            <a:normAutofit/>
          </a:bodyPr>
          <a:lstStyle/>
          <a:p>
            <a:r>
              <a:rPr lang="en-US" sz="4000" dirty="0"/>
              <a:t>Globally FSW 13.5 times odds of HIV</a:t>
            </a:r>
          </a:p>
          <a:p>
            <a:pPr lvl="1"/>
            <a:r>
              <a:rPr lang="en-US" sz="3600" dirty="0"/>
              <a:t>Even in </a:t>
            </a:r>
            <a:r>
              <a:rPr lang="en-US" sz="3600" dirty="0" err="1"/>
              <a:t>generalised</a:t>
            </a:r>
            <a:r>
              <a:rPr lang="en-US" sz="3600" dirty="0"/>
              <a:t> epidemics</a:t>
            </a:r>
          </a:p>
          <a:p>
            <a:pPr lvl="1"/>
            <a:r>
              <a:rPr lang="en-US" sz="3600" dirty="0"/>
              <a:t>Prevalence </a:t>
            </a:r>
          </a:p>
          <a:p>
            <a:pPr lvl="2"/>
            <a:r>
              <a:rPr lang="en-US" sz="3200" dirty="0"/>
              <a:t>Zimbabwe 58%</a:t>
            </a:r>
          </a:p>
          <a:p>
            <a:pPr lvl="2"/>
            <a:r>
              <a:rPr lang="en-US" sz="3200" dirty="0"/>
              <a:t>Malawi 63%</a:t>
            </a:r>
          </a:p>
          <a:p>
            <a:pPr lvl="2"/>
            <a:r>
              <a:rPr lang="en-US" sz="3200" smtClean="0"/>
              <a:t>Kenya 29.5%</a:t>
            </a:r>
            <a:endParaRPr lang="en-US" sz="3200" dirty="0"/>
          </a:p>
          <a:p>
            <a:pPr lvl="2"/>
            <a:r>
              <a:rPr lang="en-US" sz="3200" dirty="0"/>
              <a:t>South Africa 40-72%</a:t>
            </a:r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C02878-744A-407B-92D8-E1BDD76FA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511" y="1219200"/>
            <a:ext cx="4469489" cy="4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="" xmlns:a16="http://schemas.microsoft.com/office/drawing/2014/main" id="{0B821124-CDDD-4E4F-8BC5-F85BF8FF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4" y="2508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Estimated HIV incidence - Zimbabwe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="" xmlns:a16="http://schemas.microsoft.com/office/drawing/2014/main" id="{57B6F2FF-DB88-4F21-A1E5-E77F9A964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395678"/>
            <a:ext cx="3695700" cy="4776522"/>
          </a:xfrm>
          <a:ln w="12700">
            <a:solidFill>
              <a:srgbClr val="00090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00090C"/>
                </a:solidFill>
              </a:rPr>
              <a:t>Estimate using </a:t>
            </a:r>
            <a:r>
              <a:rPr lang="en-US" altLang="en-US" dirty="0" err="1">
                <a:solidFill>
                  <a:srgbClr val="00090C"/>
                </a:solidFill>
              </a:rPr>
              <a:t>programme</a:t>
            </a:r>
            <a:r>
              <a:rPr lang="en-US" altLang="en-US" dirty="0">
                <a:solidFill>
                  <a:srgbClr val="00090C"/>
                </a:solidFill>
              </a:rPr>
              <a:t> data</a:t>
            </a:r>
          </a:p>
          <a:p>
            <a:pPr marL="576263" lvl="1" indent="-228600"/>
            <a:r>
              <a:rPr lang="en-US" altLang="en-US" dirty="0">
                <a:solidFill>
                  <a:srgbClr val="00090C"/>
                </a:solidFill>
              </a:rPr>
              <a:t>2009-2013</a:t>
            </a:r>
          </a:p>
          <a:p>
            <a:pPr marL="576263" lvl="1" indent="-228600"/>
            <a:r>
              <a:rPr lang="en-US" altLang="en-US" dirty="0">
                <a:solidFill>
                  <a:srgbClr val="00090C"/>
                </a:solidFill>
              </a:rPr>
              <a:t>Based on &gt;13,000 FSW</a:t>
            </a:r>
          </a:p>
          <a:p>
            <a:pPr marL="576263" lvl="1" indent="-228600"/>
            <a:r>
              <a:rPr lang="en-US" altLang="en-US" dirty="0">
                <a:solidFill>
                  <a:srgbClr val="00090C"/>
                </a:solidFill>
              </a:rPr>
              <a:t>Estimated in </a:t>
            </a:r>
            <a:r>
              <a:rPr lang="en-US" altLang="en-US" dirty="0" err="1">
                <a:solidFill>
                  <a:srgbClr val="00090C"/>
                </a:solidFill>
              </a:rPr>
              <a:t>rpt</a:t>
            </a:r>
            <a:r>
              <a:rPr lang="en-US" altLang="en-US" dirty="0">
                <a:solidFill>
                  <a:srgbClr val="00090C"/>
                </a:solidFill>
              </a:rPr>
              <a:t> testers</a:t>
            </a:r>
          </a:p>
          <a:p>
            <a:pPr lvl="1"/>
            <a:endParaRPr lang="en-US" altLang="en-US" dirty="0">
              <a:solidFill>
                <a:srgbClr val="00090C"/>
              </a:solidFill>
            </a:endParaRPr>
          </a:p>
          <a:p>
            <a:pPr lvl="1"/>
            <a:endParaRPr lang="en-US" altLang="en-US" dirty="0">
              <a:solidFill>
                <a:srgbClr val="00090C"/>
              </a:solidFill>
            </a:endParaRPr>
          </a:p>
          <a:p>
            <a:pPr lvl="1"/>
            <a:endParaRPr lang="en-US" altLang="en-US" dirty="0">
              <a:solidFill>
                <a:srgbClr val="00090C"/>
              </a:solidFill>
            </a:endParaRPr>
          </a:p>
        </p:txBody>
      </p:sp>
      <p:sp>
        <p:nvSpPr>
          <p:cNvPr id="9220" name="Content Placeholder 3">
            <a:extLst>
              <a:ext uri="{FF2B5EF4-FFF2-40B4-BE49-F238E27FC236}">
                <a16:creationId xmlns="" xmlns:a16="http://schemas.microsoft.com/office/drawing/2014/main" id="{E9A78E79-1D7C-46F5-8823-EA466A9B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395678"/>
            <a:ext cx="4014787" cy="4754562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solidFill>
                  <a:srgbClr val="00090C"/>
                </a:solidFill>
              </a:rPr>
              <a:t>Estimated using modeling</a:t>
            </a:r>
          </a:p>
          <a:p>
            <a:pPr lvl="1"/>
            <a:r>
              <a:rPr lang="en-US" altLang="en-US" dirty="0">
                <a:solidFill>
                  <a:srgbClr val="00090C"/>
                </a:solidFill>
              </a:rPr>
              <a:t>Individual HIV stochastic model parameterized to Zimbabwe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="" xmlns:a16="http://schemas.microsoft.com/office/drawing/2014/main" id="{D75A3450-2CD7-4629-BB24-9F0C0FDF8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4" y="3839604"/>
            <a:ext cx="3684586" cy="2332596"/>
          </a:xfrm>
          <a:prstGeom prst="rect">
            <a:avLst/>
          </a:prstGeom>
          <a:noFill/>
          <a:ln w="9525">
            <a:solidFill>
              <a:srgbClr val="0009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6">
            <a:extLst>
              <a:ext uri="{FF2B5EF4-FFF2-40B4-BE49-F238E27FC236}">
                <a16:creationId xmlns="" xmlns:a16="http://schemas.microsoft.com/office/drawing/2014/main" id="{6204E5A4-BF59-4FAD-A0E5-294B27127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26175"/>
            <a:ext cx="5357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90C"/>
                </a:solidFill>
                <a:latin typeface="Arial" panose="020B0604020202020204" pitchFamily="34" charset="0"/>
              </a:rPr>
              <a:t>Hargreaves et al JAIDS 2015;72</a:t>
            </a:r>
          </a:p>
        </p:txBody>
      </p:sp>
      <p:pic>
        <p:nvPicPr>
          <p:cNvPr id="9223" name="Picture 1">
            <a:extLst>
              <a:ext uri="{FF2B5EF4-FFF2-40B4-BE49-F238E27FC236}">
                <a16:creationId xmlns="" xmlns:a16="http://schemas.microsoft.com/office/drawing/2014/main" id="{4A5602F8-6A11-4C57-856C-20B96C34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4" y="3725437"/>
            <a:ext cx="4003673" cy="24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8">
            <a:extLst>
              <a:ext uri="{FF2B5EF4-FFF2-40B4-BE49-F238E27FC236}">
                <a16:creationId xmlns="" xmlns:a16="http://schemas.microsoft.com/office/drawing/2014/main" id="{2F955468-E928-497C-A050-E3DF7A17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7" y="6291262"/>
            <a:ext cx="535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90C"/>
                </a:solidFill>
                <a:latin typeface="Arial" panose="020B0604020202020204" pitchFamily="34" charset="0"/>
              </a:rPr>
              <a:t>Bansi Matharu, Cambiano, Phillips under review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="" xmlns:a16="http://schemas.microsoft.com/office/drawing/2014/main" id="{93B056EF-EF2E-4C88-B766-3B3749E16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77954"/>
              </p:ext>
            </p:extLst>
          </p:nvPr>
        </p:nvGraphicFramePr>
        <p:xfrm>
          <a:off x="8293101" y="1395678"/>
          <a:ext cx="3790042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85F805-4223-4F32-B95D-07A24405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0" y="117092"/>
            <a:ext cx="8298205" cy="863457"/>
          </a:xfrm>
        </p:spPr>
        <p:txBody>
          <a:bodyPr>
            <a:noAutofit/>
          </a:bodyPr>
          <a:lstStyle/>
          <a:p>
            <a:r>
              <a:rPr lang="en-US" sz="2800" dirty="0"/>
              <a:t>HIV Prevalence among MSM 2007-2016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7C616360-0D6E-4DAA-B9BA-6DBC9090BD48}"/>
              </a:ext>
            </a:extLst>
          </p:cNvPr>
          <p:cNvSpPr txBox="1">
            <a:spLocks/>
          </p:cNvSpPr>
          <p:nvPr/>
        </p:nvSpPr>
        <p:spPr bwMode="auto">
          <a:xfrm>
            <a:off x="1591537" y="6625245"/>
            <a:ext cx="8568183" cy="3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Raleway" panose="020B0503030101060003"/>
              </a:rPr>
              <a:t> Updated from: </a:t>
            </a:r>
            <a:r>
              <a:rPr lang="en-US" sz="900" dirty="0" err="1">
                <a:solidFill>
                  <a:schemeClr val="tx1"/>
                </a:solidFill>
                <a:latin typeface="Raleway" panose="020B0503030101060003"/>
              </a:rPr>
              <a:t>Beyrer</a:t>
            </a:r>
            <a:r>
              <a:rPr lang="en-US" sz="900" dirty="0">
                <a:solidFill>
                  <a:schemeClr val="tx1"/>
                </a:solidFill>
                <a:latin typeface="Raleway" panose="020B0503030101060003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Raleway" panose="020B0503030101060003"/>
              </a:rPr>
              <a:t>Baral</a:t>
            </a:r>
            <a:r>
              <a:rPr lang="en-US" sz="900" dirty="0">
                <a:solidFill>
                  <a:schemeClr val="tx1"/>
                </a:solidFill>
                <a:latin typeface="Raleway" panose="020B0503030101060003"/>
              </a:rPr>
              <a:t>, van </a:t>
            </a:r>
            <a:r>
              <a:rPr lang="en-US" sz="900" dirty="0" err="1">
                <a:solidFill>
                  <a:schemeClr val="tx1"/>
                </a:solidFill>
                <a:latin typeface="Raleway" panose="020B0503030101060003"/>
              </a:rPr>
              <a:t>Griensven</a:t>
            </a:r>
            <a:r>
              <a:rPr lang="en-US" sz="900" dirty="0">
                <a:solidFill>
                  <a:schemeClr val="tx1"/>
                </a:solidFill>
                <a:latin typeface="Raleway" panose="020B0503030101060003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Raleway" panose="020B0503030101060003"/>
              </a:rPr>
              <a:t>Goodreau</a:t>
            </a:r>
            <a:r>
              <a:rPr lang="en-US" sz="900" dirty="0">
                <a:solidFill>
                  <a:schemeClr val="tx1"/>
                </a:solidFill>
                <a:latin typeface="Raleway" panose="020B0503030101060003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Raleway" panose="020B0503030101060003"/>
              </a:rPr>
              <a:t>Chariyalertsak</a:t>
            </a:r>
            <a:r>
              <a:rPr lang="en-US" sz="900" dirty="0">
                <a:solidFill>
                  <a:schemeClr val="tx1"/>
                </a:solidFill>
                <a:latin typeface="Raleway" panose="020B0503030101060003"/>
              </a:rPr>
              <a:t>,  Wirtz, Brookmeyer, </a:t>
            </a:r>
            <a:r>
              <a:rPr lang="en-US" sz="900" i="1" dirty="0">
                <a:solidFill>
                  <a:schemeClr val="tx1"/>
                </a:solidFill>
                <a:latin typeface="Raleway" panose="020B0503030101060003"/>
              </a:rPr>
              <a:t>The Lancet, </a:t>
            </a:r>
            <a:r>
              <a:rPr lang="en-US" sz="900" dirty="0">
                <a:solidFill>
                  <a:schemeClr val="tx1"/>
                </a:solidFill>
                <a:latin typeface="Raleway" panose="020B0503030101060003"/>
              </a:rPr>
              <a:t>2012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62C4E330-0625-4DB9-8F20-3F8CC10E2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47"/>
          <a:stretch/>
        </p:blipFill>
        <p:spPr>
          <a:xfrm>
            <a:off x="1524001" y="827690"/>
            <a:ext cx="9097313" cy="3729531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="" xmlns:a16="http://schemas.microsoft.com/office/drawing/2014/main" id="{CD273748-F3A2-4B05-910F-70E40D4A4F18}"/>
              </a:ext>
            </a:extLst>
          </p:cNvPr>
          <p:cNvSpPr txBox="1">
            <a:spLocks/>
          </p:cNvSpPr>
          <p:nvPr/>
        </p:nvSpPr>
        <p:spPr>
          <a:xfrm>
            <a:off x="1866487" y="4557221"/>
            <a:ext cx="8293232" cy="1843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No Evidence of Regional Differences in the Diversity of Sexual Orientations and Gender Identity</a:t>
            </a:r>
          </a:p>
          <a:p>
            <a:endParaRPr lang="en-US" sz="1700" dirty="0"/>
          </a:p>
          <a:p>
            <a:r>
              <a:rPr lang="en-US" sz="1700" dirty="0"/>
              <a:t>Evidence of Regional Differences</a:t>
            </a:r>
          </a:p>
          <a:p>
            <a:pPr lvl="1" indent="-342900">
              <a:buFont typeface="Arial"/>
              <a:buAutoNum type="arabicPeriod"/>
            </a:pPr>
            <a:r>
              <a:rPr lang="en-US" sz="1700" dirty="0"/>
              <a:t>Nomenclature and Outward Sexual and Gender Expression</a:t>
            </a:r>
          </a:p>
          <a:p>
            <a:pPr lvl="1" indent="-342900">
              <a:buFont typeface="Arial"/>
              <a:buAutoNum type="arabicPeriod"/>
            </a:pPr>
            <a:r>
              <a:rPr lang="en-US" sz="1700" dirty="0"/>
              <a:t>Social Acceptance</a:t>
            </a:r>
          </a:p>
          <a:p>
            <a:pPr lvl="1" indent="-342900">
              <a:buFont typeface="Arial"/>
              <a:buAutoNum type="arabicPeriod"/>
            </a:pPr>
            <a:r>
              <a:rPr lang="en-US" sz="1700" dirty="0"/>
              <a:t>Punitive and Protective Laws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9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A23C2-79CF-483B-87C1-C3B2AA8E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0" y="31432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/>
              <a:t>HIV Population Attributable Fraction In Senegal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37215811-8424-4556-B5EC-446AA2D4D6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70100" y="1325563"/>
            <a:ext cx="7123907" cy="5099717"/>
            <a:chOff x="0" y="893"/>
            <a:chExt cx="3903" cy="2794"/>
          </a:xfrm>
        </p:grpSpPr>
        <p:sp>
          <p:nvSpPr>
            <p:cNvPr id="7" name="AutoShape 3">
              <a:extLst>
                <a:ext uri="{FF2B5EF4-FFF2-40B4-BE49-F238E27FC236}">
                  <a16:creationId xmlns="" xmlns:a16="http://schemas.microsoft.com/office/drawing/2014/main" id="{7884D23D-DA53-406F-A78F-3D52B6FCB7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893"/>
              <a:ext cx="3903" cy="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="" xmlns:a16="http://schemas.microsoft.com/office/drawing/2014/main" id="{044AFA2B-B06B-4B37-BFD9-009A19544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" y="852"/>
              <a:ext cx="4111" cy="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B21F76-437D-464F-B96A-E8A572AFD01A}"/>
              </a:ext>
            </a:extLst>
          </p:cNvPr>
          <p:cNvSpPr txBox="1"/>
          <p:nvPr/>
        </p:nvSpPr>
        <p:spPr>
          <a:xfrm>
            <a:off x="6825457" y="6251287"/>
            <a:ext cx="473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Vickerman, Diouf, </a:t>
            </a:r>
            <a:r>
              <a:rPr lang="en-US" sz="1600" dirty="0" err="1"/>
              <a:t>Toure</a:t>
            </a:r>
            <a:r>
              <a:rPr lang="en-US" sz="1600" dirty="0"/>
              <a:t> Kane et al JIAS in press 2018</a:t>
            </a:r>
          </a:p>
        </p:txBody>
      </p:sp>
    </p:spTree>
    <p:extLst>
      <p:ext uri="{BB962C8B-B14F-4D97-AF65-F5344CB8AC3E}">
        <p14:creationId xmlns:p14="http://schemas.microsoft.com/office/powerpoint/2010/main" val="54891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38FD0-478D-45D6-A400-7EF9A1D6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MSM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5C9728-8C21-4ADF-AD9C-5B2823FB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Many (but not all) at increased vulnerability of HIV</a:t>
            </a:r>
          </a:p>
          <a:p>
            <a:pPr lvl="1"/>
            <a:r>
              <a:rPr lang="en-US" dirty="0"/>
              <a:t>Kenya factors associated with increased risk</a:t>
            </a:r>
          </a:p>
          <a:p>
            <a:pPr lvl="2"/>
            <a:r>
              <a:rPr lang="en-US" dirty="0"/>
              <a:t>Young age (18-24)</a:t>
            </a:r>
          </a:p>
          <a:p>
            <a:pPr lvl="2"/>
            <a:r>
              <a:rPr lang="en-US" dirty="0"/>
              <a:t>Only male partners</a:t>
            </a:r>
          </a:p>
          <a:p>
            <a:pPr lvl="2"/>
            <a:r>
              <a:rPr lang="en-US" dirty="0"/>
              <a:t>Receptive AI</a:t>
            </a:r>
          </a:p>
          <a:p>
            <a:pPr lvl="2"/>
            <a:r>
              <a:rPr lang="en-US" dirty="0"/>
              <a:t>Any </a:t>
            </a:r>
            <a:r>
              <a:rPr lang="en-US" dirty="0" err="1"/>
              <a:t>condomless</a:t>
            </a:r>
            <a:r>
              <a:rPr lang="en-US" dirty="0"/>
              <a:t> sex</a:t>
            </a:r>
          </a:p>
          <a:p>
            <a:pPr lvl="2"/>
            <a:r>
              <a:rPr lang="en-US" dirty="0"/>
              <a:t>Any group sex</a:t>
            </a:r>
          </a:p>
          <a:p>
            <a:pPr lvl="1"/>
            <a:r>
              <a:rPr lang="en-US" dirty="0"/>
              <a:t>In LMIC (and some HIC) incidence is high – </a:t>
            </a:r>
          </a:p>
          <a:p>
            <a:pPr lvl="2"/>
            <a:r>
              <a:rPr lang="en-US" dirty="0"/>
              <a:t>Kilifi, Kenya 7/100 </a:t>
            </a:r>
            <a:r>
              <a:rPr lang="en-US" dirty="0" err="1"/>
              <a:t>pyar</a:t>
            </a:r>
            <a:r>
              <a:rPr lang="en-US" dirty="0"/>
              <a:t> overall but  35/100pyar (95% CI 32-50%) for MSM with only male partners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E1C499-AA2F-4789-8CF3-B5C7BF67FD5C}"/>
              </a:ext>
            </a:extLst>
          </p:cNvPr>
          <p:cNvSpPr txBox="1"/>
          <p:nvPr/>
        </p:nvSpPr>
        <p:spPr>
          <a:xfrm>
            <a:off x="8092680" y="6179369"/>
            <a:ext cx="3582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AIDS and Behavior 2018 </a:t>
            </a:r>
            <a:r>
              <a:rPr lang="en-US" sz="1600" dirty="0" err="1"/>
              <a:t>Wahome</a:t>
            </a:r>
            <a:r>
              <a:rPr lang="en-US" sz="1600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9811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158587-52C1-4747-8CDB-02DD7BA2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targeting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16CC6D-6EC7-43A9-8264-E7A8100E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927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Modelling predicts </a:t>
            </a:r>
            <a:r>
              <a:rPr lang="en-US" dirty="0" err="1"/>
              <a:t>PrEP</a:t>
            </a:r>
            <a:r>
              <a:rPr lang="en-US" dirty="0"/>
              <a:t> will have greatest population-level efficacy if rapidly targeted, with high coverage, to those at high risk.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Potential advantages</a:t>
            </a:r>
          </a:p>
          <a:p>
            <a:pPr lvl="1"/>
            <a:r>
              <a:rPr lang="en-US" dirty="0"/>
              <a:t>Only prescribed to target group (potentially minimizing number of prescriptions required)</a:t>
            </a:r>
          </a:p>
          <a:p>
            <a:pPr lvl="1"/>
            <a:r>
              <a:rPr lang="en-US" dirty="0"/>
              <a:t>Provided through specific health services (may limit requirements for HCW training)</a:t>
            </a:r>
          </a:p>
          <a:p>
            <a:pPr lvl="1"/>
            <a:r>
              <a:rPr lang="en-US" dirty="0"/>
              <a:t>Target group maybe well networked – opportunities for advocacy / marketing </a:t>
            </a:r>
          </a:p>
          <a:p>
            <a:pPr lvl="1"/>
            <a:r>
              <a:rPr lang="en-US" dirty="0"/>
              <a:t>Target group at very high risk so potentially motivated to take up and adhere</a:t>
            </a:r>
          </a:p>
          <a:p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Target population vulnerable for host of reasons – HIV just one</a:t>
            </a:r>
          </a:p>
          <a:p>
            <a:pPr lvl="1"/>
            <a:r>
              <a:rPr lang="en-US" dirty="0"/>
              <a:t>Population may not be easily identifiable</a:t>
            </a:r>
          </a:p>
          <a:p>
            <a:pPr lvl="1"/>
            <a:r>
              <a:rPr lang="en-US" dirty="0"/>
              <a:t>Targeting may increase their identifiability (stigma/ discrimination)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2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A98836-FCEF-43C1-9283-3548FC64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when targeting a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90F9BA-BC72-4D87-9797-0CF30499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52" y="1577237"/>
            <a:ext cx="5871616" cy="45463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dirty="0"/>
              <a:t>New South Wales</a:t>
            </a:r>
          </a:p>
          <a:p>
            <a:r>
              <a:rPr lang="en-US" dirty="0"/>
              <a:t>Scaling up ART in MSM had not resulted in incidence declines</a:t>
            </a:r>
          </a:p>
          <a:p>
            <a:r>
              <a:rPr lang="en-US" dirty="0"/>
              <a:t>Rapid scale up of </a:t>
            </a:r>
            <a:r>
              <a:rPr lang="en-US" dirty="0" err="1"/>
              <a:t>PrEP</a:t>
            </a:r>
            <a:r>
              <a:rPr lang="en-US" dirty="0"/>
              <a:t> over 6 months in 2016 to reach target enrolment</a:t>
            </a:r>
          </a:p>
          <a:p>
            <a:r>
              <a:rPr lang="en-US" dirty="0"/>
              <a:t>High uptake (&gt;9000 by May 2018)</a:t>
            </a:r>
          </a:p>
          <a:p>
            <a:r>
              <a:rPr lang="en-US" dirty="0"/>
              <a:t>Rigorous </a:t>
            </a:r>
            <a:r>
              <a:rPr lang="en-US" dirty="0" err="1"/>
              <a:t>programme</a:t>
            </a:r>
            <a:r>
              <a:rPr lang="en-US" dirty="0"/>
              <a:t> monitoring </a:t>
            </a:r>
          </a:p>
          <a:p>
            <a:r>
              <a:rPr lang="en-US" dirty="0"/>
              <a:t>2 HIV infections in 3927 person-years during this period, or 0.05% a year</a:t>
            </a:r>
          </a:p>
          <a:p>
            <a:r>
              <a:rPr lang="en-US" dirty="0"/>
              <a:t>Able to demonstrate 35% reduction in MSM population incidence pre/post 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AF6772-DB3F-48C5-89A8-123CF64B935A}"/>
              </a:ext>
            </a:extLst>
          </p:cNvPr>
          <p:cNvSpPr txBox="1"/>
          <p:nvPr/>
        </p:nvSpPr>
        <p:spPr>
          <a:xfrm>
            <a:off x="6611066" y="1424662"/>
            <a:ext cx="2883228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Well resourced setting</a:t>
            </a:r>
          </a:p>
          <a:p>
            <a:r>
              <a:rPr lang="en-US" dirty="0"/>
              <a:t>Political will</a:t>
            </a:r>
          </a:p>
          <a:p>
            <a:r>
              <a:rPr lang="en-US" dirty="0"/>
              <a:t>Limited stigma – population well networked (virtually and in reality)</a:t>
            </a:r>
          </a:p>
          <a:p>
            <a:r>
              <a:rPr lang="en-US" dirty="0"/>
              <a:t>Health services adapted to facilitate uptake and engagement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B5D03E-F0B2-4AC4-BE8F-42DBE261A661}"/>
              </a:ext>
            </a:extLst>
          </p:cNvPr>
          <p:cNvSpPr txBox="1"/>
          <p:nvPr/>
        </p:nvSpPr>
        <p:spPr>
          <a:xfrm>
            <a:off x="851852" y="6123543"/>
            <a:ext cx="464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Grulich</a:t>
            </a:r>
            <a:r>
              <a:rPr lang="en-US" dirty="0"/>
              <a:t> et al CROI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B441BD-DC9F-41D9-9CB8-2A4DD39C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74" y="3188368"/>
            <a:ext cx="2883229" cy="33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4617B"/>
    </a:dk1>
    <a:lt1>
      <a:sysClr val="window" lastClr="FFFFFF"/>
    </a:lt1>
    <a:dk2>
      <a:srgbClr val="105964"/>
    </a:dk2>
    <a:lt2>
      <a:srgbClr val="DBF5F9"/>
    </a:lt2>
    <a:accent1>
      <a:srgbClr val="4FCEFF"/>
    </a:accent1>
    <a:accent2>
      <a:srgbClr val="20C8F7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933</Words>
  <Application>Microsoft Office PowerPoint</Application>
  <PresentationFormat>Widescreen</PresentationFormat>
  <Paragraphs>154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Raleway</vt:lpstr>
      <vt:lpstr>Office Theme</vt:lpstr>
      <vt:lpstr>Prioritizing populations and positioning PrEP – How has it been working?  Key populations </vt:lpstr>
      <vt:lpstr>PowerPoint Presentation</vt:lpstr>
      <vt:lpstr>PowerPoint Presentation</vt:lpstr>
      <vt:lpstr>Estimated HIV incidence - Zimbabwe </vt:lpstr>
      <vt:lpstr>HIV Prevalence among MSM 2007-2016</vt:lpstr>
      <vt:lpstr>HIV Population Attributable Fraction In Senegal</vt:lpstr>
      <vt:lpstr>MSM</vt:lpstr>
      <vt:lpstr>Rationale for targeting</vt:lpstr>
      <vt:lpstr>Example of when targeting a success</vt:lpstr>
      <vt:lpstr>PowerPoint Presentation</vt:lpstr>
      <vt:lpstr>TAPS demonstration study SA</vt:lpstr>
      <vt:lpstr>South Africa</vt:lpstr>
      <vt:lpstr>PowerPoint Presentation</vt:lpstr>
      <vt:lpstr>PowerPoint Presentation</vt:lpstr>
      <vt:lpstr>Kenya</vt:lpstr>
      <vt:lpstr>Zimbabwe timeline</vt:lpstr>
      <vt:lpstr>SW Zimbabwe</vt:lpstr>
      <vt:lpstr>Scale up in Zimbabwe</vt:lpstr>
      <vt:lpstr>Considerations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Prioritizing populations and positioning PrEP – How has it been working?  Key populations</dc:title>
  <dc:creator>frances cowan</dc:creator>
  <cp:lastModifiedBy>Saal</cp:lastModifiedBy>
  <cp:revision>42</cp:revision>
  <dcterms:created xsi:type="dcterms:W3CDTF">2018-07-12T13:22:26Z</dcterms:created>
  <dcterms:modified xsi:type="dcterms:W3CDTF">2018-07-25T14:28:03Z</dcterms:modified>
</cp:coreProperties>
</file>